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81"/>
  </p:notesMasterIdLst>
  <p:handoutMasterIdLst>
    <p:handoutMasterId r:id="rId82"/>
  </p:handoutMasterIdLst>
  <p:sldIdLst>
    <p:sldId id="256" r:id="rId3"/>
    <p:sldId id="1924" r:id="rId4"/>
    <p:sldId id="2018" r:id="rId5"/>
    <p:sldId id="2019" r:id="rId6"/>
    <p:sldId id="1925" r:id="rId7"/>
    <p:sldId id="2020" r:id="rId8"/>
    <p:sldId id="2005" r:id="rId9"/>
    <p:sldId id="2012" r:id="rId10"/>
    <p:sldId id="2006" r:id="rId11"/>
    <p:sldId id="2007" r:id="rId12"/>
    <p:sldId id="2008" r:id="rId13"/>
    <p:sldId id="2009" r:id="rId14"/>
    <p:sldId id="2010" r:id="rId15"/>
    <p:sldId id="2013" r:id="rId16"/>
    <p:sldId id="2014" r:id="rId17"/>
    <p:sldId id="2015" r:id="rId18"/>
    <p:sldId id="2016" r:id="rId19"/>
    <p:sldId id="2017" r:id="rId20"/>
    <p:sldId id="1927" r:id="rId21"/>
    <p:sldId id="2021" r:id="rId22"/>
    <p:sldId id="2022" r:id="rId23"/>
    <p:sldId id="2023" r:id="rId24"/>
    <p:sldId id="2024" r:id="rId25"/>
    <p:sldId id="2025" r:id="rId26"/>
    <p:sldId id="2026" r:id="rId27"/>
    <p:sldId id="2027" r:id="rId28"/>
    <p:sldId id="2028" r:id="rId29"/>
    <p:sldId id="2029" r:id="rId30"/>
    <p:sldId id="2030" r:id="rId31"/>
    <p:sldId id="2031" r:id="rId32"/>
    <p:sldId id="2054" r:id="rId33"/>
    <p:sldId id="2055" r:id="rId34"/>
    <p:sldId id="2053" r:id="rId35"/>
    <p:sldId id="2037" r:id="rId36"/>
    <p:sldId id="2038" r:id="rId37"/>
    <p:sldId id="2039" r:id="rId38"/>
    <p:sldId id="2033" r:id="rId39"/>
    <p:sldId id="2034" r:id="rId40"/>
    <p:sldId id="2035" r:id="rId41"/>
    <p:sldId id="2036" r:id="rId42"/>
    <p:sldId id="2040" r:id="rId43"/>
    <p:sldId id="2041" r:id="rId44"/>
    <p:sldId id="2044" r:id="rId45"/>
    <p:sldId id="2045" r:id="rId46"/>
    <p:sldId id="2042" r:id="rId47"/>
    <p:sldId id="2043" r:id="rId48"/>
    <p:sldId id="2046" r:id="rId49"/>
    <p:sldId id="2047" r:id="rId50"/>
    <p:sldId id="2048" r:id="rId51"/>
    <p:sldId id="2049" r:id="rId52"/>
    <p:sldId id="2050" r:id="rId53"/>
    <p:sldId id="2051" r:id="rId54"/>
    <p:sldId id="2052" r:id="rId55"/>
    <p:sldId id="1979" r:id="rId56"/>
    <p:sldId id="1981" r:id="rId57"/>
    <p:sldId id="1982" r:id="rId58"/>
    <p:sldId id="1983" r:id="rId59"/>
    <p:sldId id="1984" r:id="rId60"/>
    <p:sldId id="1985" r:id="rId61"/>
    <p:sldId id="1986" r:id="rId62"/>
    <p:sldId id="1987" r:id="rId63"/>
    <p:sldId id="1988" r:id="rId64"/>
    <p:sldId id="1989" r:id="rId65"/>
    <p:sldId id="1990" r:id="rId66"/>
    <p:sldId id="1991" r:id="rId67"/>
    <p:sldId id="1992" r:id="rId68"/>
    <p:sldId id="1993" r:id="rId69"/>
    <p:sldId id="1994" r:id="rId70"/>
    <p:sldId id="1995" r:id="rId71"/>
    <p:sldId id="1996" r:id="rId72"/>
    <p:sldId id="1997" r:id="rId73"/>
    <p:sldId id="1998" r:id="rId74"/>
    <p:sldId id="1999" r:id="rId75"/>
    <p:sldId id="2000" r:id="rId76"/>
    <p:sldId id="2001" r:id="rId77"/>
    <p:sldId id="2002" r:id="rId78"/>
    <p:sldId id="2003" r:id="rId79"/>
    <p:sldId id="2004" r:id="rId80"/>
  </p:sldIdLst>
  <p:sldSz cx="9144000" cy="6858000" type="screen4x3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C147B2"/>
    <a:srgbClr val="D79CCE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72" y="1088"/>
      </p:cViewPr>
      <p:guideLst>
        <p:guide orient="horz" pos="22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r"/>
            <a:fld id="{BB962C8B-B14F-4D97-AF65-F5344CB8AC3E}" type="datetime1">
              <a:rPr lang="en-US" sz="1200" dirty="0"/>
              <a:t>5/14/2024</a:t>
            </a:fld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en-US" sz="1200" dirty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r"/>
            <a:fld id="{BB962C8B-B14F-4D97-AF65-F5344CB8AC3E}" type="datetime1">
              <a:rPr lang="en-US" sz="1200" dirty="0"/>
              <a:t>5/14/2024</a:t>
            </a:fld>
            <a:endParaRPr lang="en-US" sz="120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en-US" sz="1200" dirty="0"/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SG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/>
              <a:t>Lecture 3 2022-3-14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/>
              <a:t>Machine Learning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3F752-3796-4217-9391-90CEF6200600}" type="slidenum">
              <a:rPr lang="en-SG"/>
              <a:t>‹#›</a:t>
            </a:fld>
            <a:endParaRPr lang="en-SG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Machine Learning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44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0" y="1181100"/>
            <a:ext cx="9144000" cy="49450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/>
            </a:lvl1pPr>
          </a:lstStyle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Ma</a:t>
            </a:r>
            <a:r>
              <a:rPr lang="en-US" altLang="zh-CN"/>
              <a:t>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" y="638810"/>
            <a:ext cx="8990965" cy="2961640"/>
          </a:xfrm>
        </p:spPr>
        <p:txBody>
          <a:bodyPr vert="horz" lIns="91440" tIns="45720" rIns="91440" bIns="45720" rtlCol="0" anchor="ctr"/>
          <a:lstStyle/>
          <a:p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</a:rPr>
              <a:t>Support Vector Machine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20335" y="3303905"/>
            <a:ext cx="3483647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err="1"/>
              <a:t>Xiaochun</a:t>
            </a:r>
            <a:r>
              <a:rPr lang="en-US" altLang="zh-CN" sz="2800"/>
              <a:t> MAI</a:t>
            </a:r>
            <a:endParaRPr lang="en-US" altLang="zh-CN" sz="2800" dirty="0"/>
          </a:p>
          <a:p>
            <a:pPr algn="ctr">
              <a:lnSpc>
                <a:spcPct val="150000"/>
              </a:lnSpc>
            </a:pPr>
            <a:r>
              <a:rPr lang="en-US" altLang="zh-CN" sz="2800" dirty="0"/>
              <a:t>Shenzhen University</a:t>
            </a:r>
          </a:p>
          <a:p>
            <a:pPr algn="ctr">
              <a:lnSpc>
                <a:spcPct val="150000"/>
              </a:lnSpc>
            </a:pPr>
            <a:endParaRPr lang="en-US" altLang="zh-CN" sz="2800" dirty="0"/>
          </a:p>
          <a:p>
            <a:pPr algn="ctr">
              <a:lnSpc>
                <a:spcPct val="15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649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" y="1233805"/>
            <a:ext cx="8888095" cy="48190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654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" y="1238885"/>
            <a:ext cx="8909685" cy="4909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65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" y="1166495"/>
            <a:ext cx="8994775" cy="49377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70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" y="1195070"/>
            <a:ext cx="9008110" cy="48437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1405" y="6238875"/>
            <a:ext cx="69818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-107" charset="0"/>
                <a:cs typeface="Calibri" panose="020F0502020204030204" pitchFamily="-107" charset="0"/>
              </a:rPr>
              <a:t>Maximum margin solution: most stable under perturbations of the inputs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Margin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73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1578610"/>
            <a:ext cx="8911590" cy="3839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Margin: with bias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73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1582420"/>
            <a:ext cx="8912225" cy="32169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Margin: with bias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735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" y="1739900"/>
            <a:ext cx="8315960" cy="3148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0CA7A2-8EBD-4B85-98DF-2AA0965859EC}"/>
              </a:ext>
            </a:extLst>
          </p:cNvPr>
          <p:cNvSpPr txBox="1"/>
          <p:nvPr/>
        </p:nvSpPr>
        <p:spPr>
          <a:xfrm>
            <a:off x="2159164" y="2855282"/>
            <a:ext cx="247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highlight>
                  <a:srgbClr val="FAFAFA"/>
                </a:highlight>
                <a:latin typeface="+mn-lt"/>
              </a:rPr>
              <a:t>on the hyperplane</a:t>
            </a:r>
            <a:endParaRPr lang="zh-CN" altLang="en-US" sz="2400" dirty="0">
              <a:highlight>
                <a:srgbClr val="FAFAFA"/>
              </a:highlight>
              <a:latin typeface="+mn-lt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Margin: with bias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738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165860"/>
            <a:ext cx="7957185" cy="3171190"/>
          </a:xfrm>
          <a:prstGeom prst="rect">
            <a:avLst/>
          </a:prstGeom>
        </p:spPr>
      </p:pic>
      <p:pic>
        <p:nvPicPr>
          <p:cNvPr id="6" name="图片 5" descr="微信截图_202205081742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4283710"/>
            <a:ext cx="4592320" cy="2520950"/>
          </a:xfrm>
          <a:prstGeom prst="rect">
            <a:avLst/>
          </a:prstGeom>
        </p:spPr>
      </p:pic>
      <p:pic>
        <p:nvPicPr>
          <p:cNvPr id="7" name="图片 6" descr="微信截图_202205081743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35" y="4820920"/>
            <a:ext cx="723265" cy="295910"/>
          </a:xfrm>
          <a:prstGeom prst="rect">
            <a:avLst/>
          </a:prstGeom>
        </p:spPr>
      </p:pic>
      <p:pic>
        <p:nvPicPr>
          <p:cNvPr id="8" name="图片 7" descr="微信截图_202205081800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50" y="6356350"/>
            <a:ext cx="215900" cy="256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46C47-0F31-4F81-B6B9-DBAF35CF49C9}"/>
                  </a:ext>
                </a:extLst>
              </p:cNvPr>
              <p:cNvSpPr txBox="1"/>
              <p:nvPr/>
            </p:nvSpPr>
            <p:spPr>
              <a:xfrm>
                <a:off x="4677350" y="5544185"/>
                <a:ext cx="669478" cy="3654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highlight>
                            <a:srgbClr val="FAFAFA"/>
                          </a:highlight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200" b="0" i="1" smtClean="0">
                          <a:highlight>
                            <a:srgbClr val="FAFAFA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200" b="0" i="1" smtClean="0">
                              <a:highlight>
                                <a:srgbClr val="FAFAFA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zh-CN" altLang="en-US" sz="1200" dirty="0">
                  <a:highlight>
                    <a:srgbClr val="FAFAFA"/>
                  </a:highlight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0246C47-0F31-4F81-B6B9-DBAF35CF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50" y="5544185"/>
                <a:ext cx="669478" cy="365485"/>
              </a:xfrm>
              <a:prstGeom prst="rect">
                <a:avLst/>
              </a:prstGeom>
              <a:blipFill>
                <a:blip r:embed="rId7"/>
                <a:stretch>
                  <a:fillRect l="-1818" t="-5000" r="-5455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542A3D-DDC9-433B-B432-19BD88E3532A}"/>
                  </a:ext>
                </a:extLst>
              </p:cNvPr>
              <p:cNvSpPr txBox="1"/>
              <p:nvPr/>
            </p:nvSpPr>
            <p:spPr>
              <a:xfrm>
                <a:off x="5991859" y="2444114"/>
                <a:ext cx="286307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is the orthogonal projection of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/>
                  <a:t> onto the hyperplane.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5542A3D-DDC9-433B-B432-19BD88E3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859" y="2444114"/>
                <a:ext cx="2863072" cy="492443"/>
              </a:xfrm>
              <a:prstGeom prst="rect">
                <a:avLst/>
              </a:prstGeom>
              <a:blipFill>
                <a:blip r:embed="rId8"/>
                <a:stretch>
                  <a:fillRect l="-4468" t="-13580" r="-1064" b="-2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</a:t>
            </a:r>
            <a:r>
              <a:rPr lang="en-US" sz="4000" dirty="0">
                <a:sym typeface="+mn-ea"/>
              </a:rPr>
              <a:t>sketch derivation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847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5" y="2632710"/>
            <a:ext cx="5695950" cy="3914775"/>
          </a:xfrm>
          <a:prstGeom prst="rect">
            <a:avLst/>
          </a:prstGeom>
        </p:spPr>
      </p:pic>
      <p:sp>
        <p:nvSpPr>
          <p:cNvPr id="6" name="文本占位符 207874"/>
          <p:cNvSpPr>
            <a:spLocks noGrp="1"/>
          </p:cNvSpPr>
          <p:nvPr/>
        </p:nvSpPr>
        <p:spPr>
          <a:xfrm>
            <a:off x="314960" y="1246505"/>
            <a:ext cx="86487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/>
              <a:t>Distance from example </a:t>
            </a:r>
            <a:r>
              <a:rPr lang="en-US" altLang="zh-CN" sz="2400" b="1"/>
              <a:t>x</a:t>
            </a:r>
            <a:r>
              <a:rPr lang="en-US" altLang="zh-CN" sz="2400" i="1" baseline="-25000"/>
              <a:t>i</a:t>
            </a:r>
            <a:r>
              <a:rPr lang="en-US" altLang="zh-CN" sz="2400"/>
              <a:t> to the separator is </a:t>
            </a:r>
          </a:p>
          <a:p>
            <a:r>
              <a:rPr lang="en-US" altLang="zh-CN" sz="2400"/>
              <a:t>Examples closest to the hyperplane are </a:t>
            </a:r>
            <a:r>
              <a:rPr lang="en-US" altLang="zh-CN" sz="2400" b="1" i="1"/>
              <a:t>support vectors</a:t>
            </a:r>
            <a:r>
              <a:rPr lang="en-US" altLang="zh-CN" sz="2400"/>
              <a:t>. </a:t>
            </a:r>
          </a:p>
          <a:p>
            <a:r>
              <a:rPr lang="en-US" altLang="zh-CN" sz="2400" b="1" i="1"/>
              <a:t>Margin</a:t>
            </a:r>
            <a:r>
              <a:rPr lang="en-US" altLang="zh-CN" sz="2400"/>
              <a:t> </a:t>
            </a:r>
            <a:r>
              <a:rPr lang="el-GR" altLang="zh-CN" sz="2400" i="1" dirty="0">
                <a:cs typeface="Times New Roman" panose="02020603050405020304" charset="0"/>
              </a:rPr>
              <a:t>ρ</a:t>
            </a:r>
            <a:r>
              <a:rPr lang="en-US" altLang="zh-CN" sz="2400">
                <a:cs typeface="Times New Roman" panose="02020603050405020304" charset="0"/>
              </a:rPr>
              <a:t> </a:t>
            </a:r>
            <a:r>
              <a:rPr lang="en-US" altLang="zh-CN" sz="2400"/>
              <a:t>of the separator is the distance between support vectors.</a:t>
            </a:r>
          </a:p>
          <a:p>
            <a:endParaRPr lang="en-US" altLang="zh-CN" sz="2800"/>
          </a:p>
        </p:txBody>
      </p:sp>
      <p:graphicFrame>
        <p:nvGraphicFramePr>
          <p:cNvPr id="7" name="对象 6"/>
          <p:cNvGraphicFramePr/>
          <p:nvPr/>
        </p:nvGraphicFramePr>
        <p:xfrm>
          <a:off x="6284278" y="1125855"/>
          <a:ext cx="141986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r:id="rId5" imgW="914400" imgH="469900" progId="Equation.3">
                  <p:embed/>
                </p:oleObj>
              </mc:Choice>
              <mc:Fallback>
                <p:oleObj r:id="rId5" imgW="914400" imgH="4699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4278" y="1125855"/>
                        <a:ext cx="1419860" cy="730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sketch derivation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 descr="微信截图_20220508191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75080"/>
            <a:ext cx="7696200" cy="4965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</a:t>
            </a:r>
          </a:p>
          <a:p>
            <a:r>
              <a:rPr lang="en-US" dirty="0">
                <a:sym typeface="+mn-ea"/>
              </a:rPr>
              <a:t>Decision Tree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13FB-34EA-4FF4-AA9E-55239E620AB1}" type="slidenum">
              <a:rPr lang="en-US" smtClean="0"/>
              <a:t>2</a:t>
            </a:fld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4749165" y="1293495"/>
            <a:ext cx="1600200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sketch derivation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92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240155"/>
            <a:ext cx="7932420" cy="51161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objective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923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1417955"/>
            <a:ext cx="7947660" cy="4401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2037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" y="1417955"/>
            <a:ext cx="8556625" cy="4269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B3DB437-79E7-40E4-A975-72457DC11DAD}"/>
                  </a:ext>
                </a:extLst>
              </p:cNvPr>
              <p:cNvSpPr txBox="1"/>
              <p:nvPr/>
            </p:nvSpPr>
            <p:spPr>
              <a:xfrm>
                <a:off x="1507285" y="5601464"/>
                <a:ext cx="706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B3DB437-79E7-40E4-A975-72457DC1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85" y="5601464"/>
                <a:ext cx="706219" cy="276999"/>
              </a:xfrm>
              <a:prstGeom prst="rect">
                <a:avLst/>
              </a:prstGeom>
              <a:blipFill>
                <a:blip r:embed="rId4"/>
                <a:stretch>
                  <a:fillRect l="-3448" r="-689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Lagrange multiplier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2038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193165"/>
            <a:ext cx="8537575" cy="3612515"/>
          </a:xfrm>
          <a:prstGeom prst="rect">
            <a:avLst/>
          </a:prstGeom>
        </p:spPr>
      </p:pic>
      <p:pic>
        <p:nvPicPr>
          <p:cNvPr id="6" name="图片 5" descr="微信截图_202205082039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5032375"/>
            <a:ext cx="7614920" cy="1689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Generalized Lagrangian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2040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" y="1572895"/>
            <a:ext cx="8688070" cy="4070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Generalized Lagrangian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2043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" y="1776095"/>
            <a:ext cx="9024620" cy="38474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Lagrange Duality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205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234440"/>
            <a:ext cx="9017000" cy="3803650"/>
          </a:xfrm>
          <a:prstGeom prst="rect">
            <a:avLst/>
          </a:prstGeom>
        </p:spPr>
      </p:pic>
      <p:pic>
        <p:nvPicPr>
          <p:cNvPr id="6" name="图片 5" descr="微信截图_202205082102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" y="5314315"/>
            <a:ext cx="6147435" cy="10420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Lagrange Duality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210312"/>
          <p:cNvPicPr>
            <a:picLocks noChangeAspect="1"/>
          </p:cNvPicPr>
          <p:nvPr/>
        </p:nvPicPr>
        <p:blipFill rotWithShape="1">
          <a:blip r:embed="rId3"/>
          <a:srcRect b="50445"/>
          <a:stretch/>
        </p:blipFill>
        <p:spPr>
          <a:xfrm>
            <a:off x="205105" y="2032635"/>
            <a:ext cx="8786495" cy="145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62A923-4599-45F7-A7DA-5CF3D2ED1E4D}"/>
                  </a:ext>
                </a:extLst>
              </p:cNvPr>
              <p:cNvSpPr txBox="1"/>
              <p:nvPr/>
            </p:nvSpPr>
            <p:spPr>
              <a:xfrm>
                <a:off x="2143750" y="3714315"/>
                <a:ext cx="458760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62A923-4599-45F7-A7DA-5CF3D2ED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50" y="3714315"/>
                <a:ext cx="4587603" cy="672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38B0B871-9A48-4DA6-B0A4-0309E6AE07A7}"/>
              </a:ext>
            </a:extLst>
          </p:cNvPr>
          <p:cNvSpPr txBox="1"/>
          <p:nvPr/>
        </p:nvSpPr>
        <p:spPr>
          <a:xfrm>
            <a:off x="501849" y="3868058"/>
            <a:ext cx="1338828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Stationarity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EFFAFA8-FCAF-40D4-AD77-B6E07B63C0EE}"/>
                  </a:ext>
                </a:extLst>
              </p:cNvPr>
              <p:cNvSpPr txBox="1"/>
              <p:nvPr/>
            </p:nvSpPr>
            <p:spPr>
              <a:xfrm>
                <a:off x="2591954" y="4586786"/>
                <a:ext cx="2604565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EFFAFA8-FCAF-40D4-AD77-B6E07B63C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954" y="4586786"/>
                <a:ext cx="2604565" cy="39164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09FA197-D0A7-4053-9E15-832893274F65}"/>
              </a:ext>
            </a:extLst>
          </p:cNvPr>
          <p:cNvSpPr txBox="1"/>
          <p:nvPr/>
        </p:nvSpPr>
        <p:spPr>
          <a:xfrm>
            <a:off x="504800" y="4617646"/>
            <a:ext cx="19928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Primary feasibility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31C33A-A322-4711-A658-23F874A4CFF8}"/>
              </a:ext>
            </a:extLst>
          </p:cNvPr>
          <p:cNvSpPr txBox="1"/>
          <p:nvPr/>
        </p:nvSpPr>
        <p:spPr>
          <a:xfrm>
            <a:off x="504799" y="5214398"/>
            <a:ext cx="16722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Dual feasibility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604E0A-98B4-407D-A868-4F47370A829A}"/>
                  </a:ext>
                </a:extLst>
              </p:cNvPr>
              <p:cNvSpPr txBox="1"/>
              <p:nvPr/>
            </p:nvSpPr>
            <p:spPr>
              <a:xfrm>
                <a:off x="3291987" y="5784997"/>
                <a:ext cx="2032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604E0A-98B4-407D-A868-4F47370A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987" y="5784997"/>
                <a:ext cx="20322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B16A03F8-D935-42CD-B58F-6BB77E098D83}"/>
              </a:ext>
            </a:extLst>
          </p:cNvPr>
          <p:cNvSpPr txBox="1"/>
          <p:nvPr/>
        </p:nvSpPr>
        <p:spPr>
          <a:xfrm>
            <a:off x="504799" y="5795645"/>
            <a:ext cx="289053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Complementary slackness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B1BEDE-D294-4628-9D89-70FBE1D72294}"/>
                  </a:ext>
                </a:extLst>
              </p:cNvPr>
              <p:cNvSpPr txBox="1"/>
              <p:nvPr/>
            </p:nvSpPr>
            <p:spPr>
              <a:xfrm>
                <a:off x="2603258" y="5175627"/>
                <a:ext cx="1968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4B1BEDE-D294-4628-9D89-70FBE1D72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58" y="5175627"/>
                <a:ext cx="196874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211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" y="1198880"/>
            <a:ext cx="8806815" cy="46412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212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" y="1614170"/>
            <a:ext cx="7280275" cy="37331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0AE2B48-9865-4211-A72E-6A32101438E4}"/>
              </a:ext>
            </a:extLst>
          </p:cNvPr>
          <p:cNvSpPr txBox="1"/>
          <p:nvPr/>
        </p:nvSpPr>
        <p:spPr>
          <a:xfrm>
            <a:off x="2960020" y="375788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The dual form of the objective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3C5189-23CF-4F89-8621-04E40681394C}"/>
                  </a:ext>
                </a:extLst>
              </p:cNvPr>
              <p:cNvSpPr txBox="1"/>
              <p:nvPr/>
            </p:nvSpPr>
            <p:spPr>
              <a:xfrm>
                <a:off x="2427583" y="1271303"/>
                <a:ext cx="3407215" cy="381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3C5189-23CF-4F89-8621-04E406813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583" y="1271303"/>
                <a:ext cx="3407215" cy="381836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Binary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83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461770"/>
            <a:ext cx="7246620" cy="48945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SVM: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212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" y="1536700"/>
            <a:ext cx="8716645" cy="4180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6A771-45A6-4595-B9B0-0E89CF5F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SVM: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79506-D349-4E96-B636-A524132F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sz="2400" dirty="0"/>
              <a:t>The objective is a quadratic problem in N variables, I =1,…,N.</a:t>
            </a:r>
          </a:p>
          <a:p>
            <a:r>
              <a:rPr lang="en-US" altLang="zh-CN" sz="2400" dirty="0"/>
              <a:t>This is a convex objective, the solution must satisfy the KKT conditions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3584E-5022-48F5-B29B-F33C6893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>
                <a:latin typeface="Calibri" panose="020F0502020204030204" pitchFamily="-107" charset="0"/>
              </a:rPr>
              <a:t>31</a:t>
            </a:fld>
            <a:endParaRPr lang="en-US" dirty="0">
              <a:latin typeface="Calibri" panose="020F0502020204030204" pitchFamily="-107" charset="0"/>
            </a:endParaRPr>
          </a:p>
        </p:txBody>
      </p:sp>
      <p:pic>
        <p:nvPicPr>
          <p:cNvPr id="5" name="图片 4" descr="微信截图_20220508212101">
            <a:extLst>
              <a:ext uri="{FF2B5EF4-FFF2-40B4-BE49-F238E27FC236}">
                <a16:creationId xmlns:a16="http://schemas.microsoft.com/office/drawing/2014/main" id="{1FD9FF12-C717-478E-A60A-69B07376B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82" b="16155"/>
          <a:stretch/>
        </p:blipFill>
        <p:spPr>
          <a:xfrm>
            <a:off x="106189" y="1181100"/>
            <a:ext cx="7280275" cy="547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6EB65F-6DD2-4021-8D94-34BE34B5C3A2}"/>
                  </a:ext>
                </a:extLst>
              </p:cNvPr>
              <p:cNvSpPr txBox="1"/>
              <p:nvPr/>
            </p:nvSpPr>
            <p:spPr>
              <a:xfrm>
                <a:off x="3258083" y="2730915"/>
                <a:ext cx="1968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6EB65F-6DD2-4021-8D94-34BE34B5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83" y="2730915"/>
                <a:ext cx="1968742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1879D8-01D2-44FF-8006-EE847BE36C05}"/>
                  </a:ext>
                </a:extLst>
              </p:cNvPr>
              <p:cNvSpPr txBox="1"/>
              <p:nvPr/>
            </p:nvSpPr>
            <p:spPr>
              <a:xfrm>
                <a:off x="2509359" y="3182514"/>
                <a:ext cx="2604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41879D8-01D2-44FF-8006-EE847BE36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59" y="3182514"/>
                <a:ext cx="260456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2B9C75-98CC-4601-B708-E6B5BE16653E}"/>
                  </a:ext>
                </a:extLst>
              </p:cNvPr>
              <p:cNvSpPr txBox="1"/>
              <p:nvPr/>
            </p:nvSpPr>
            <p:spPr>
              <a:xfrm>
                <a:off x="2285996" y="3624275"/>
                <a:ext cx="2604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F2B9C75-98CC-4601-B708-E6B5BE166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6" y="3624275"/>
                <a:ext cx="260456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E5F116-8E53-4636-A738-6221F3BC5049}"/>
                  </a:ext>
                </a:extLst>
              </p:cNvPr>
              <p:cNvSpPr txBox="1"/>
              <p:nvPr/>
            </p:nvSpPr>
            <p:spPr>
              <a:xfrm>
                <a:off x="50145" y="4173506"/>
                <a:ext cx="8636655" cy="166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+mn-lt"/>
                  </a:rPr>
                  <a:t>When the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+mn-lt"/>
                  </a:rPr>
                  <a:t> </a:t>
                </a:r>
                <a:r>
                  <a:rPr lang="en-US" altLang="zh-CN" sz="2400" dirty="0">
                    <a:latin typeface="+mn-lt"/>
                  </a:rPr>
                  <a:t>is not active,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>
                  <a:latin typeface="+mn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+mn-lt"/>
                    <a:ea typeface="Cambria Math" panose="02040503050406030204" pitchFamily="18" charset="0"/>
                  </a:rPr>
                  <a:t>When the constraint</a:t>
                </a:r>
                <a:r>
                  <a:rPr lang="en-US" altLang="zh-CN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+mn-lt"/>
                    <a:ea typeface="Cambria Math" panose="02040503050406030204" pitchFamily="18" charset="0"/>
                  </a:rPr>
                  <a:t> is active,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>
                    <a:latin typeface="+mn-lt"/>
                  </a:rPr>
                  <a:t>. Example </a:t>
                </a:r>
                <a:r>
                  <a:rPr lang="en-US" altLang="zh-CN" sz="2400" dirty="0" err="1">
                    <a:latin typeface="+mn-lt"/>
                  </a:rPr>
                  <a:t>i</a:t>
                </a:r>
                <a:r>
                  <a:rPr lang="en-US" altLang="zh-CN" sz="2400" dirty="0">
                    <a:latin typeface="+mn-lt"/>
                  </a:rPr>
                  <a:t> lies on the hyperplane. These points are known as the support vectors.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E5F116-8E53-4636-A738-6221F3BC5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" y="4173506"/>
                <a:ext cx="8636655" cy="1664686"/>
              </a:xfrm>
              <a:prstGeom prst="rect">
                <a:avLst/>
              </a:prstGeom>
              <a:blipFill>
                <a:blip r:embed="rId6"/>
                <a:stretch>
                  <a:fillRect l="-917" t="-1099" b="-7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17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C0D91-C188-47FB-ABEB-D6FBB72B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B1DE21-4F20-4194-A7E8-AD422FA4A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 perform prediction, we use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1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3B1DE21-4F20-4194-A7E8-AD422FA4A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3" t="-1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D41A11-CDFE-49C7-8321-726285F8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>
                <a:latin typeface="Calibri" panose="020F0502020204030204" pitchFamily="-107" charset="0"/>
              </a:rPr>
              <a:t>32</a:t>
            </a:fld>
            <a:endParaRPr lang="en-US" dirty="0">
              <a:latin typeface="Calibri" panose="020F0502020204030204" pitchFamily="-107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A8BF1F-FCC6-4D24-9DAF-1E41F8E6A383}"/>
                  </a:ext>
                </a:extLst>
              </p:cNvPr>
              <p:cNvSpPr txBox="1"/>
              <p:nvPr/>
            </p:nvSpPr>
            <p:spPr>
              <a:xfrm>
                <a:off x="2811038" y="1847249"/>
                <a:ext cx="26045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7A8BF1F-FCC6-4D24-9DAF-1E41F8E6A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38" y="1847249"/>
                <a:ext cx="260456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EA50D5-5F40-4F25-8FA6-D6D0D515D5C5}"/>
                  </a:ext>
                </a:extLst>
              </p:cNvPr>
              <p:cNvSpPr txBox="1"/>
              <p:nvPr/>
            </p:nvSpPr>
            <p:spPr>
              <a:xfrm>
                <a:off x="1992501" y="2563816"/>
                <a:ext cx="5493779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EA50D5-5F40-4F25-8FA6-D6D0D515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01" y="2563816"/>
                <a:ext cx="5493779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B7C8476-F4E3-49FE-8C90-6878B8CB2221}"/>
                  </a:ext>
                </a:extLst>
              </p:cNvPr>
              <p:cNvSpPr txBox="1"/>
              <p:nvPr/>
            </p:nvSpPr>
            <p:spPr>
              <a:xfrm>
                <a:off x="2185711" y="3225161"/>
                <a:ext cx="46427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zh-CN" dirty="0"/>
                  <a:t>: the set of support vectors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B7C8476-F4E3-49FE-8C90-6878B8CB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11" y="3225161"/>
                <a:ext cx="4642792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841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13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1417955"/>
            <a:ext cx="7680325" cy="4755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Nonlinear SVM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15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" y="1504315"/>
            <a:ext cx="8546465" cy="42614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Nonlinear SVM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截图_20220508215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5" y="1417955"/>
            <a:ext cx="7112000" cy="52127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Nonlinear SVM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 descr="微信截图_20220508220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" y="1208405"/>
            <a:ext cx="7778115" cy="5147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截图_20220508213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1624330"/>
            <a:ext cx="8565515" cy="3745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13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95" y="1417955"/>
            <a:ext cx="6153785" cy="2600960"/>
          </a:xfrm>
          <a:prstGeom prst="rect">
            <a:avLst/>
          </a:prstGeom>
        </p:spPr>
      </p:pic>
      <p:pic>
        <p:nvPicPr>
          <p:cNvPr id="7" name="图片 6" descr="微信截图_202205082134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3856355"/>
            <a:ext cx="7726680" cy="2639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截图_20220508214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" y="1139190"/>
            <a:ext cx="9076690" cy="4866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Linear Separability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83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417955"/>
            <a:ext cx="8350250" cy="47682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7" name="图片 6" descr="微信截图_20220508220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" y="988060"/>
            <a:ext cx="7180580" cy="4336415"/>
          </a:xfrm>
          <a:prstGeom prst="rect">
            <a:avLst/>
          </a:prstGeom>
        </p:spPr>
      </p:pic>
      <p:pic>
        <p:nvPicPr>
          <p:cNvPr id="112649" name="图片 11264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0965" y="6049010"/>
            <a:ext cx="3709670" cy="3632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24865" y="5476875"/>
                <a:ext cx="4798695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buClr>
                    <a:srgbClr val="BFBFBF"/>
                  </a:buClr>
                  <a:buFont typeface="Wingdings" panose="05000000000000000000" charset="0"/>
                  <a:buChar char="n"/>
                </a:pPr>
                <a:r>
                  <a:rPr lang="en-US" altLang="zh-CN" sz="2400" b="1" dirty="0">
                    <a:latin typeface="Calibri" panose="020F0502020204030204" pitchFamily="-107" charset="0"/>
                    <a:ea typeface="宋体" panose="02010600030101010101" pitchFamily="2" charset="-122"/>
                    <a:cs typeface="Calibri" panose="020F0502020204030204" pitchFamily="-107" charset="0"/>
                    <a:sym typeface="+mn-ea"/>
                  </a:rPr>
                  <a:t>Sigmoid with parameter k and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-107" charset="0"/>
                        <a:sym typeface="+mn-ea"/>
                      </a:rPr>
                      <m:t>𝜽</m:t>
                    </m:r>
                  </m:oMath>
                </a14:m>
                <a:r>
                  <a:rPr lang="en-US" altLang="zh-CN" sz="2400" b="1" dirty="0">
                    <a:latin typeface="Calibri" panose="020F0502020204030204" pitchFamily="-107" charset="0"/>
                    <a:ea typeface="宋体" panose="02010600030101010101" pitchFamily="2" charset="-122"/>
                    <a:cs typeface="Calibri" panose="020F0502020204030204" pitchFamily="-107" charset="0"/>
                    <a:sym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65" y="5476875"/>
                <a:ext cx="4798695" cy="461665"/>
              </a:xfrm>
              <a:prstGeom prst="rect">
                <a:avLst/>
              </a:prstGeom>
              <a:blipFill>
                <a:blip r:embed="rId6"/>
                <a:stretch>
                  <a:fillRect l="-165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Kernel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226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1801495"/>
            <a:ext cx="8542655" cy="3441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Linear separability again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图片 2" descr="微信截图_20220508224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" y="1298575"/>
            <a:ext cx="8141970" cy="50577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Linear separability again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256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1259205"/>
            <a:ext cx="7888605" cy="5161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SVM with “slack”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258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" y="2117819"/>
            <a:ext cx="8410575" cy="4344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67EC34-AE95-439B-B3ED-893D5A7DD1F4}"/>
                  </a:ext>
                </a:extLst>
              </p:cNvPr>
              <p:cNvSpPr txBox="1"/>
              <p:nvPr/>
            </p:nvSpPr>
            <p:spPr>
              <a:xfrm>
                <a:off x="459165" y="1352230"/>
                <a:ext cx="80005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If the data is not linearly separable, there will be no feasible solution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for all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.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67EC34-AE95-439B-B3ED-893D5A7D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5" y="1352230"/>
                <a:ext cx="8000510" cy="707886"/>
              </a:xfrm>
              <a:prstGeom prst="rect">
                <a:avLst/>
              </a:prstGeom>
              <a:blipFill>
                <a:blip r:embed="rId4"/>
                <a:stretch>
                  <a:fillRect l="-762" t="-4310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Introduce “slack”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247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" y="1293495"/>
            <a:ext cx="8155305" cy="4798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“Soft” margin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24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" y="1162685"/>
            <a:ext cx="7226300" cy="51936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截图_202205082304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1210310"/>
            <a:ext cx="7870825" cy="5361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Loss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06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" y="1514475"/>
            <a:ext cx="8042910" cy="4671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Loss Function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08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1417955"/>
            <a:ext cx="7508875" cy="48590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 descr="微信截图_20220508162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256030"/>
            <a:ext cx="7010400" cy="38506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0600" y="5387975"/>
            <a:ext cx="5397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-107" charset="0"/>
                <a:cs typeface="Calibri" panose="020F0502020204030204" pitchFamily="-107" charset="0"/>
              </a:rPr>
              <a:t>Consider a binary classification task with               labels.  </a:t>
            </a: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34255" y="5404485"/>
          <a:ext cx="722630" cy="3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r:id="rId5" imgW="431800" imgH="203200" progId="Equation.KSEE3">
                  <p:embed/>
                </p:oleObj>
              </mc:Choice>
              <mc:Fallback>
                <p:oleObj r:id="rId5" imgW="4318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4255" y="5404485"/>
                        <a:ext cx="722630" cy="3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42540" y="5911215"/>
            <a:ext cx="7950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-107" charset="0"/>
                <a:cs typeface="Calibri" panose="020F0502020204030204" pitchFamily="-107" charset="0"/>
              </a:rPr>
              <a:t>When the training examples are linearly separable, we can set the parameters of a </a:t>
            </a:r>
          </a:p>
          <a:p>
            <a:r>
              <a:rPr lang="en-US" altLang="zh-CN" dirty="0">
                <a:latin typeface="Calibri" panose="020F0502020204030204" pitchFamily="-107" charset="0"/>
                <a:cs typeface="Calibri" panose="020F0502020204030204" pitchFamily="-107" charset="0"/>
              </a:rPr>
              <a:t>linear classifier so that all the training examples are classified correctly.  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Optimization continued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09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1320800"/>
            <a:ext cx="7765415" cy="4914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Convex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10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05" y="1323975"/>
            <a:ext cx="7450455" cy="4832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Convex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1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" y="1715770"/>
            <a:ext cx="7809865" cy="4239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135" y="1715770"/>
            <a:ext cx="3399155" cy="91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20508231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76325"/>
            <a:ext cx="8382000" cy="4705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Decision Tree</a:t>
            </a: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13FB-34EA-4FF4-AA9E-55239E620AB1}" type="slidenum">
              <a:rPr lang="en-US" smtClean="0"/>
              <a:t>54</a:t>
            </a:fld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3245485" y="1917065"/>
            <a:ext cx="1600200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Decision trees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 descr="微信截图_20220424215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" y="1616075"/>
            <a:ext cx="8590280" cy="3403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Decision trees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15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" y="1417955"/>
            <a:ext cx="7999730" cy="48126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Netflix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15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1107440"/>
            <a:ext cx="7992110" cy="53162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156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076960"/>
            <a:ext cx="7650480" cy="5644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Building a decision tree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230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" y="1417955"/>
            <a:ext cx="8908415" cy="4547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835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1417955"/>
            <a:ext cx="7458075" cy="4747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Identifying bestAttribute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232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1417955"/>
            <a:ext cx="8545195" cy="2482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424223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" y="1134110"/>
            <a:ext cx="8829040" cy="5452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Entropy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424223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579755"/>
            <a:ext cx="8119110" cy="5698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Entropy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7610" y="810260"/>
            <a:ext cx="2433955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Conditional entropy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0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95" y="1312545"/>
            <a:ext cx="8486775" cy="50438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Conditional entropy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08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219200"/>
            <a:ext cx="8204835" cy="5223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Conditional entropy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09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" y="1180465"/>
            <a:ext cx="8754745" cy="5081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Conditional entropy: Example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0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175385"/>
            <a:ext cx="8903970" cy="5078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424231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1023620"/>
            <a:ext cx="8645525" cy="5509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Information gain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Where we 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1501140"/>
            <a:ext cx="8418830" cy="38557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Building a decision tree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281430"/>
            <a:ext cx="8768715" cy="48748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081633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" y="1827530"/>
            <a:ext cx="8895080" cy="28581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Example: Root attribute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" y="1168400"/>
            <a:ext cx="8855710" cy="5290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Example: Root attribute</a:t>
            </a:r>
            <a:endParaRPr lang="en-SG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8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1123950"/>
            <a:ext cx="8830310" cy="51549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Building a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0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1236980"/>
            <a:ext cx="8769350" cy="51193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Building a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2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" y="1287780"/>
            <a:ext cx="8939530" cy="4834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424232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1120775"/>
            <a:ext cx="8298815" cy="5402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Building a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66595" y="1120775"/>
            <a:ext cx="4030980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Building a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4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" y="1156970"/>
            <a:ext cx="8990330" cy="5097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Building a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" y="1417955"/>
            <a:ext cx="8948420" cy="4594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Final tree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" y="1169670"/>
            <a:ext cx="8879205" cy="5130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>
                <a:sym typeface="+mn-ea"/>
              </a:rPr>
              <a:t>Additional points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6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1935480"/>
            <a:ext cx="8758555" cy="2562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3305" y="5695315"/>
            <a:ext cx="70580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>
                <a:latin typeface="Calibri" panose="020F0502020204030204" pitchFamily="-107" charset="0"/>
                <a:cs typeface="Calibri" panose="020F0502020204030204" pitchFamily="-107" charset="0"/>
              </a:rPr>
              <a:t>Which of the linear separators is optimal?</a:t>
            </a:r>
          </a:p>
        </p:txBody>
      </p:sp>
      <p:pic>
        <p:nvPicPr>
          <p:cNvPr id="4" name="图片 3" descr="微信截图_202205081839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998220"/>
            <a:ext cx="7810500" cy="4724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dirty="0"/>
              <a:t>Motivation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08163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" y="1168400"/>
            <a:ext cx="8648065" cy="480949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 K(\mathbf{x}, \mathbf{y}) = &#10;\tanh(\kappa \mathbf{x}^T \mathbf{y} + \theta 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66"/>
  <p:tag name="BOXFONT" val="10"/>
  <p:tag name="BOXWRAP" val="False"/>
  <p:tag name="WORKAROUNDTRANSPARENCYBUG" val="False"/>
  <p:tag name="BITMAPFORMAT" val="pngmono"/>
  <p:tag name="DEBUGINTERACTIVE" val="True"/>
  <p:tag name="ORIGWIDTH" val="255"/>
  <p:tag name="PICTUREFILESIZE" val="1258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1106</Words>
  <Application>Microsoft Office PowerPoint</Application>
  <PresentationFormat>全屏显示(4:3)</PresentationFormat>
  <Paragraphs>352</Paragraphs>
  <Slides>78</Slides>
  <Notes>73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88" baseType="lpstr">
      <vt:lpstr>微软雅黑</vt:lpstr>
      <vt:lpstr>Arial</vt:lpstr>
      <vt:lpstr>Arial Black</vt:lpstr>
      <vt:lpstr>Calibri</vt:lpstr>
      <vt:lpstr>Cambria Math</vt:lpstr>
      <vt:lpstr>Wingdings</vt:lpstr>
      <vt:lpstr>Office Theme</vt:lpstr>
      <vt:lpstr>自定义设计方案</vt:lpstr>
      <vt:lpstr>Equation.KSEE3</vt:lpstr>
      <vt:lpstr>Equation.3</vt:lpstr>
      <vt:lpstr>Support Vector Machine</vt:lpstr>
      <vt:lpstr>Outline</vt:lpstr>
      <vt:lpstr>Binary Classification</vt:lpstr>
      <vt:lpstr>Linear Separability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Margin</vt:lpstr>
      <vt:lpstr>Margin: with bias</vt:lpstr>
      <vt:lpstr>Margin: with bias</vt:lpstr>
      <vt:lpstr>Margin: with bias</vt:lpstr>
      <vt:lpstr>SVM: sketch derivation</vt:lpstr>
      <vt:lpstr>SVM: sketch derivation</vt:lpstr>
      <vt:lpstr>SVM: sketch derivation</vt:lpstr>
      <vt:lpstr>SVM: objective</vt:lpstr>
      <vt:lpstr>SVM: optimization</vt:lpstr>
      <vt:lpstr>Lagrange multiplier</vt:lpstr>
      <vt:lpstr>Generalized Lagrangian</vt:lpstr>
      <vt:lpstr>Generalized Lagrangian</vt:lpstr>
      <vt:lpstr>Lagrange Duality</vt:lpstr>
      <vt:lpstr>Lagrange Duality</vt:lpstr>
      <vt:lpstr>SVM: optimization</vt:lpstr>
      <vt:lpstr>SVM: optimization</vt:lpstr>
      <vt:lpstr>SVM: optimization</vt:lpstr>
      <vt:lpstr>SVM: optimization</vt:lpstr>
      <vt:lpstr>PowerPoint 演示文稿</vt:lpstr>
      <vt:lpstr>Kernel Methods</vt:lpstr>
      <vt:lpstr>Nonlinear SVM</vt:lpstr>
      <vt:lpstr>Nonlinear SVM</vt:lpstr>
      <vt:lpstr>Nonlinear SVM</vt:lpstr>
      <vt:lpstr>Kernel Methods</vt:lpstr>
      <vt:lpstr>Kernel Methods</vt:lpstr>
      <vt:lpstr>Kernel Methods</vt:lpstr>
      <vt:lpstr>Kernel Methods</vt:lpstr>
      <vt:lpstr>Kernel Methods</vt:lpstr>
      <vt:lpstr>Linear separability again</vt:lpstr>
      <vt:lpstr>Linear separability again</vt:lpstr>
      <vt:lpstr>SVM with “slack”</vt:lpstr>
      <vt:lpstr>Introduce “slack” variables</vt:lpstr>
      <vt:lpstr>“Soft” margin solution</vt:lpstr>
      <vt:lpstr>Optimization</vt:lpstr>
      <vt:lpstr>Loss Function</vt:lpstr>
      <vt:lpstr>Loss Function</vt:lpstr>
      <vt:lpstr>Optimization continued</vt:lpstr>
      <vt:lpstr>Convex functions</vt:lpstr>
      <vt:lpstr>Convex functions</vt:lpstr>
      <vt:lpstr>Optimization</vt:lpstr>
      <vt:lpstr>Outline</vt:lpstr>
      <vt:lpstr>Decision trees</vt:lpstr>
      <vt:lpstr>Decision trees</vt:lpstr>
      <vt:lpstr>Netflix</vt:lpstr>
      <vt:lpstr>Dataset</vt:lpstr>
      <vt:lpstr>Building a decision tree</vt:lpstr>
      <vt:lpstr>Identifying bestAttribute</vt:lpstr>
      <vt:lpstr>Entropy</vt:lpstr>
      <vt:lpstr>Entropy</vt:lpstr>
      <vt:lpstr>Conditional entropy</vt:lpstr>
      <vt:lpstr>Conditional entropy</vt:lpstr>
      <vt:lpstr>Conditional entropy</vt:lpstr>
      <vt:lpstr>Conditional entropy: Example</vt:lpstr>
      <vt:lpstr>Information gain</vt:lpstr>
      <vt:lpstr>Where we are</vt:lpstr>
      <vt:lpstr>Building a decision tree</vt:lpstr>
      <vt:lpstr>Example: Root attribute</vt:lpstr>
      <vt:lpstr>Example: Root attribute</vt:lpstr>
      <vt:lpstr>Building a tree</vt:lpstr>
      <vt:lpstr>Building a tree</vt:lpstr>
      <vt:lpstr>Building a tree</vt:lpstr>
      <vt:lpstr>Building a tree</vt:lpstr>
      <vt:lpstr>Building a tree</vt:lpstr>
      <vt:lpstr>Final tree</vt:lpstr>
      <vt:lpstr>Additional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Stuart Russell</dc:creator>
  <cp:lastModifiedBy>Cassie Mai</cp:lastModifiedBy>
  <cp:revision>195</cp:revision>
  <dcterms:created xsi:type="dcterms:W3CDTF">2011-08-25T00:26:00Z</dcterms:created>
  <dcterms:modified xsi:type="dcterms:W3CDTF">2024-05-14T11:39:38Z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